
<file path=[Content_Types].xml><?xml version="1.0" encoding="utf-8"?>
<Types xmlns="http://schemas.openxmlformats.org/package/2006/content-types"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84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75" r:id="rId13"/>
    <p:sldId id="267" r:id="rId14"/>
    <p:sldId id="268" r:id="rId15"/>
    <p:sldId id="269" r:id="rId16"/>
    <p:sldId id="270" r:id="rId17"/>
    <p:sldId id="272" r:id="rId18"/>
    <p:sldId id="273" r:id="rId19"/>
  </p:sldIdLst>
  <p:sldSz cx="18288000" cy="10287000"/>
  <p:notesSz cx="6858000" cy="9144000"/>
  <p:defaultTextStyle>
    <a:defPPr>
      <a:defRPr lang="es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24" roundtripDataSignature="AMtx7mjpHvydSDHm+tRc9clw3OCobAf+3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42" d="100"/>
          <a:sy n="42" d="100"/>
        </p:scale>
        <p:origin x="270" y="-18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customschemas.google.com/relationships/presentationmetadata" Target="meta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>
          <a:extLst>
            <a:ext uri="{FF2B5EF4-FFF2-40B4-BE49-F238E27FC236}">
              <a16:creationId xmlns:a16="http://schemas.microsoft.com/office/drawing/2014/main" id="{E2FC9B1F-A30F-F375-03BD-04F2E02C46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0:notes">
            <a:extLst>
              <a:ext uri="{FF2B5EF4-FFF2-40B4-BE49-F238E27FC236}">
                <a16:creationId xmlns:a16="http://schemas.microsoft.com/office/drawing/2014/main" id="{9B130FF4-7F80-2A26-CE95-A261764C629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10:notes">
            <a:extLst>
              <a:ext uri="{FF2B5EF4-FFF2-40B4-BE49-F238E27FC236}">
                <a16:creationId xmlns:a16="http://schemas.microsoft.com/office/drawing/2014/main" id="{A2580E07-92CA-089C-48E9-9410929CFC9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423554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3a55d95a28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g3a55d95a28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3a594b27999_1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g3a594b27999_1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3a55d95a28a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g3a55d95a28a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a558758951_1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g3a558758951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A9B6EB-CF12-10AC-6651-1AE007B48C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86000" y="1683545"/>
            <a:ext cx="13716000" cy="3581400"/>
          </a:xfrm>
        </p:spPr>
        <p:txBody>
          <a:bodyPr anchor="b"/>
          <a:lstStyle>
            <a:lvl1pPr algn="ctr">
              <a:defRPr sz="90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3D8356A-22DA-729F-20ED-49FE73CB88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000" y="5403057"/>
            <a:ext cx="13716000" cy="2483643"/>
          </a:xfrm>
        </p:spPr>
        <p:txBody>
          <a:bodyPr/>
          <a:lstStyle>
            <a:lvl1pPr marL="0" indent="0" algn="ctr">
              <a:buNone/>
              <a:defRPr sz="3600"/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es-ES"/>
              <a:t>Haga clic para modificar el estilo de subtítulo del patrón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7ACA263-25A1-8647-4880-3673354B85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5B9AD10-7BB1-0A31-25F1-7D097578E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4E3385D-8FE6-9C5B-BE62-85B053975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620134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4F8C84E-2515-DFE4-F0DD-B39FA83C2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514BCA1C-C061-CE84-981F-4EF99A4F53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4BFEC43-AFDF-8B49-923F-C8F9D620D8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69D0F5F-BD78-57D1-7E37-F4C0A6BE4B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DADA75D-7972-D57F-134E-8FF6B5EE5F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351459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9DC6A262-C531-65EF-6EE3-6E8308F265A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3087350" y="547688"/>
            <a:ext cx="3943350" cy="8717757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3DF26490-E6CF-5B95-B29C-DEFD56D8FC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257300" y="547688"/>
            <a:ext cx="11601450" cy="8717757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2F8FC87-6F80-0EF3-E556-99431390AD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5F659B2-7757-7177-69FB-1B9076DBF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B6A2CC9-071C-DD7E-A76B-1E13327039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084708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C6F0BD-D10B-48CA-CF26-E885FB26C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367F5B1-8442-829C-D3C4-7C2EBBB422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446A595-7125-2C6C-8AC2-C9D8DE3342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A4378DB-DCD6-4EA7-5D96-3B0D326E6C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09E1B52-0AE7-CD77-B3BC-2C8625ABD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163052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C3814F-646F-A151-8383-AACAF92686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7775" y="2564608"/>
            <a:ext cx="15773400" cy="4279106"/>
          </a:xfrm>
        </p:spPr>
        <p:txBody>
          <a:bodyPr anchor="b"/>
          <a:lstStyle>
            <a:lvl1pPr>
              <a:defRPr sz="90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A751365-1849-7BF3-87C2-55D49F8DBB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47775" y="6884195"/>
            <a:ext cx="15773400" cy="2250281"/>
          </a:xfrm>
        </p:spPr>
        <p:txBody>
          <a:bodyPr/>
          <a:lstStyle>
            <a:lvl1pPr marL="0" indent="0">
              <a:buNone/>
              <a:defRPr sz="3600">
                <a:solidFill>
                  <a:schemeClr val="tx1">
                    <a:tint val="82000"/>
                  </a:schemeClr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82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82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E79E4CA-9274-1A53-8C2B-A7EED63705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CBCB669-A0C9-9294-8EEE-D0EF85BF2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3CF22A0-7BAF-2520-4FA5-BDC8F5945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239326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8F42270-E637-CA30-FD95-B0435F6477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B7AA91D-9791-10DC-FAFB-88F12534BA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57300" y="2738438"/>
            <a:ext cx="7772400" cy="6527007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07676CC-4D62-B590-417B-9BFBBC5379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58300" y="2738438"/>
            <a:ext cx="7772400" cy="6527007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B8255AE-41FB-6F1F-9434-A26C79C920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BD4DBDC-81FC-27AA-0F0C-F64CAD30E2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744A254-9CFE-3288-C241-A228E89B9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674157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C910845-068C-8E0D-16DC-CB519410B5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82" y="547688"/>
            <a:ext cx="15773400" cy="1988345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4D5E4F3-D518-3EFB-8E36-8C836DD4C9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9683" y="2521745"/>
            <a:ext cx="7736681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E575DAF4-6280-5651-7E83-674A6216DC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59683" y="3757613"/>
            <a:ext cx="7736681" cy="5526882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E738DEB8-391C-5BD2-271C-886486FDDF2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258300" y="2521745"/>
            <a:ext cx="7774782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02D2259D-03B8-689B-BE43-2278BBDF55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9258300" y="3757613"/>
            <a:ext cx="7774782" cy="5526882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B2CF3D00-829F-E51D-F383-25A95AC2F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B559472F-A018-F9F3-46F1-0CE19FAA93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BA1D42EC-790C-37C8-5A86-6FCE39B77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082015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8854B3-E2E2-4BB1-9903-9C831A774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C439C28F-E721-CDAD-7FE2-1B58DF4C4B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B3C796B-8F46-97AC-26B3-49D6725B62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0E32E86E-8D1E-602A-C990-2A9FB0379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827326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B5705B07-939D-579F-10DF-63D702025B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B0C78FB9-48C5-0DBC-AD0C-540A022AF2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0458316-28CA-FB7F-F7BA-4E349C8E66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298568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2524B6-E1DC-A2ED-07A2-6C4622307A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2C6E1A6-1B07-746B-83B2-8AB9C6ED45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4782" y="1481138"/>
            <a:ext cx="9258300" cy="7310438"/>
          </a:xfrm>
        </p:spPr>
        <p:txBody>
          <a:bodyPr/>
          <a:lstStyle>
            <a:lvl1pPr>
              <a:defRPr sz="4800"/>
            </a:lvl1pPr>
            <a:lvl2pPr>
              <a:defRPr sz="4200"/>
            </a:lvl2pPr>
            <a:lvl3pPr>
              <a:defRPr sz="3600"/>
            </a:lvl3pPr>
            <a:lvl4pPr>
              <a:defRPr sz="3000"/>
            </a:lvl4pPr>
            <a:lvl5pPr>
              <a:defRPr sz="3000"/>
            </a:lvl5pPr>
            <a:lvl6pPr>
              <a:defRPr sz="3000"/>
            </a:lvl6pPr>
            <a:lvl7pPr>
              <a:defRPr sz="3000"/>
            </a:lvl7pPr>
            <a:lvl8pPr>
              <a:defRPr sz="3000"/>
            </a:lvl8pPr>
            <a:lvl9pPr>
              <a:defRPr sz="3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790B215E-B0E1-BB4D-C675-DF36451EF4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37E8924-0515-A3B8-6BE3-7A9FD3FBEF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2667AA6-3D87-AB98-F4A0-C7481DE63F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29B19A7-D786-27EF-3AE4-8CF6EF72A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486386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3D5FEF4-1D68-8BCF-74F7-8BC7B59696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11F416FF-39D4-72F0-E818-2E9E6E8473A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774782" y="1481138"/>
            <a:ext cx="9258300" cy="7310438"/>
          </a:xfrm>
        </p:spPr>
        <p:txBody>
          <a:bodyPr/>
          <a:lstStyle>
            <a:lvl1pPr marL="0" indent="0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endParaRPr lang="es-C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CBD9B33-637F-686C-F05F-B02BA975CF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E4A0151-7A7D-9412-AF4A-07B240E0F6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BF43F74-AA33-187E-36D0-0C9C5C1BAA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8572CC6-F36E-B438-CBB3-F5D664B9DB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389166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D2D7219C-1F05-4A71-65BA-C7A4AC82CE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83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0E92242-230F-9B7B-650A-0FB6167995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7300" y="2738438"/>
            <a:ext cx="15773400" cy="65270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24EB8C7-906B-03FB-8A5C-167A9FFFF6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9692BC4-9D1A-40BC-4B36-33A225EE09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BA432B6-80BD-9833-7B5C-F18B6AF3FD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7836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sldNum="0" hdr="0" ftr="0" dt="0"/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L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4.pn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3D91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/>
          <p:nvPr/>
        </p:nvSpPr>
        <p:spPr>
          <a:xfrm>
            <a:off x="10734675" y="666750"/>
            <a:ext cx="6886579" cy="10283491"/>
          </a:xfrm>
          <a:custGeom>
            <a:avLst/>
            <a:gdLst/>
            <a:ahLst/>
            <a:cxnLst/>
            <a:rect l="l" t="t" r="r" b="b"/>
            <a:pathLst>
              <a:path w="1863594" h="2782841" extrusionOk="0">
                <a:moveTo>
                  <a:pt x="1376152" y="0"/>
                </a:moveTo>
                <a:lnTo>
                  <a:pt x="177673" y="0"/>
                </a:lnTo>
                <a:cubicBezTo>
                  <a:pt x="79547" y="0"/>
                  <a:pt x="0" y="79547"/>
                  <a:pt x="0" y="177673"/>
                </a:cubicBezTo>
                <a:lnTo>
                  <a:pt x="0" y="2605167"/>
                </a:lnTo>
                <a:cubicBezTo>
                  <a:pt x="0" y="2703293"/>
                  <a:pt x="79547" y="2782840"/>
                  <a:pt x="177673" y="2782840"/>
                </a:cubicBezTo>
                <a:lnTo>
                  <a:pt x="1685921" y="2782840"/>
                </a:lnTo>
                <a:cubicBezTo>
                  <a:pt x="1784047" y="2782840"/>
                  <a:pt x="1863594" y="2703293"/>
                  <a:pt x="1863594" y="2605167"/>
                </a:cubicBezTo>
                <a:lnTo>
                  <a:pt x="1863594" y="523958"/>
                </a:lnTo>
                <a:cubicBezTo>
                  <a:pt x="1863594" y="480251"/>
                  <a:pt x="1847484" y="438079"/>
                  <a:pt x="1818345" y="405503"/>
                </a:cubicBezTo>
                <a:lnTo>
                  <a:pt x="1508568" y="59214"/>
                </a:lnTo>
                <a:cubicBezTo>
                  <a:pt x="1474864" y="21536"/>
                  <a:pt x="1426705" y="0"/>
                  <a:pt x="1376152" y="0"/>
                </a:cubicBez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161" b="-160"/>
            </a:stretch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5" name="Google Shape;85;p1"/>
          <p:cNvGrpSpPr/>
          <p:nvPr/>
        </p:nvGrpSpPr>
        <p:grpSpPr>
          <a:xfrm>
            <a:off x="666750" y="666750"/>
            <a:ext cx="9763125" cy="6512465"/>
            <a:chOff x="0" y="0"/>
            <a:chExt cx="13017500" cy="8683287"/>
          </a:xfrm>
        </p:grpSpPr>
        <p:sp>
          <p:nvSpPr>
            <p:cNvPr id="86" name="Google Shape;86;p1"/>
            <p:cNvSpPr txBox="1"/>
            <p:nvPr/>
          </p:nvSpPr>
          <p:spPr>
            <a:xfrm>
              <a:off x="0" y="0"/>
              <a:ext cx="13017500" cy="78435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475" b="1" i="0" u="none" strike="noStrike" cap="none">
                  <a:solidFill>
                    <a:srgbClr val="5D8AFF"/>
                  </a:solidFill>
                  <a:latin typeface="Arial"/>
                  <a:ea typeface="Arial"/>
                  <a:cs typeface="Arial"/>
                  <a:sym typeface="Arial"/>
                </a:rPr>
                <a:t>Introducción a la Informática</a:t>
              </a:r>
              <a:endParaRPr/>
            </a:p>
          </p:txBody>
        </p:sp>
        <p:sp>
          <p:nvSpPr>
            <p:cNvPr id="87" name="Google Shape;87;p1"/>
            <p:cNvSpPr txBox="1"/>
            <p:nvPr/>
          </p:nvSpPr>
          <p:spPr>
            <a:xfrm>
              <a:off x="0" y="7949862"/>
              <a:ext cx="9182100" cy="733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 b="0" i="0" u="none" strike="noStrike" cap="none">
                  <a:solidFill>
                    <a:srgbClr val="5D8AFF"/>
                  </a:solidFill>
                  <a:latin typeface="Arial"/>
                  <a:ea typeface="Arial"/>
                  <a:cs typeface="Arial"/>
                  <a:sym typeface="Arial"/>
                </a:rPr>
                <a:t>[Nombre del Presentador]</a:t>
              </a:r>
              <a:endParaRPr/>
            </a:p>
          </p:txBody>
        </p:sp>
      </p:grpSp>
      <p:pic>
        <p:nvPicPr>
          <p:cNvPr id="88" name="Google Shape;88;p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18287999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4F8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9"/>
          <p:cNvSpPr txBox="1"/>
          <p:nvPr/>
        </p:nvSpPr>
        <p:spPr>
          <a:xfrm>
            <a:off x="4651303" y="618897"/>
            <a:ext cx="96144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 i="0" u="none" strike="noStrike" cap="none" dirty="0">
                <a:solidFill>
                  <a:srgbClr val="0B3D91"/>
                </a:solidFill>
                <a:latin typeface="Arial"/>
                <a:ea typeface="Arial"/>
                <a:cs typeface="Arial"/>
                <a:sym typeface="Arial"/>
              </a:rPr>
              <a:t>Costo total del Proyecto.</a:t>
            </a:r>
            <a:endParaRPr sz="6000" dirty="0"/>
          </a:p>
        </p:txBody>
      </p:sp>
      <p:sp>
        <p:nvSpPr>
          <p:cNvPr id="170" name="Google Shape;170;p9"/>
          <p:cNvSpPr/>
          <p:nvPr/>
        </p:nvSpPr>
        <p:spPr>
          <a:xfrm>
            <a:off x="15126673" y="8202354"/>
            <a:ext cx="3023382" cy="3023382"/>
          </a:xfrm>
          <a:custGeom>
            <a:avLst/>
            <a:gdLst/>
            <a:ahLst/>
            <a:cxnLst/>
            <a:rect l="l" t="t" r="r" b="b"/>
            <a:pathLst>
              <a:path w="3023382" h="3023382" extrusionOk="0">
                <a:moveTo>
                  <a:pt x="0" y="0"/>
                </a:moveTo>
                <a:lnTo>
                  <a:pt x="3023382" y="0"/>
                </a:lnTo>
                <a:lnTo>
                  <a:pt x="3023382" y="3023382"/>
                </a:lnTo>
                <a:lnTo>
                  <a:pt x="0" y="302338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s-CL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8B211F7A-0F4E-446E-051F-AF728789CA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024" y="2035496"/>
            <a:ext cx="7059010" cy="1905266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599C1A50-F7FF-2803-ADAA-F75698C71F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4567" y="1971232"/>
            <a:ext cx="7373379" cy="6344535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9E495EBB-7BEF-6A37-08D9-E769E81AAA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3652" y="7144028"/>
            <a:ext cx="7059010" cy="2343477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4F8"/>
        </a:solidFill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0"/>
          <p:cNvSpPr/>
          <p:nvPr/>
        </p:nvSpPr>
        <p:spPr>
          <a:xfrm>
            <a:off x="8718671" y="2080573"/>
            <a:ext cx="7910904" cy="6385062"/>
          </a:xfrm>
          <a:custGeom>
            <a:avLst/>
            <a:gdLst/>
            <a:ahLst/>
            <a:cxnLst/>
            <a:rect l="l" t="t" r="r" b="b"/>
            <a:pathLst>
              <a:path w="7910904" h="6385062" extrusionOk="0">
                <a:moveTo>
                  <a:pt x="0" y="0"/>
                </a:moveTo>
                <a:lnTo>
                  <a:pt x="7910904" y="0"/>
                </a:lnTo>
                <a:lnTo>
                  <a:pt x="7910904" y="6385062"/>
                </a:lnTo>
                <a:lnTo>
                  <a:pt x="0" y="63850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s-CL"/>
          </a:p>
        </p:txBody>
      </p:sp>
      <p:sp>
        <p:nvSpPr>
          <p:cNvPr id="176" name="Google Shape;176;p10"/>
          <p:cNvSpPr txBox="1"/>
          <p:nvPr/>
        </p:nvSpPr>
        <p:spPr>
          <a:xfrm>
            <a:off x="666750" y="742950"/>
            <a:ext cx="127920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 i="0" u="none" strike="noStrike" cap="none">
                <a:solidFill>
                  <a:srgbClr val="0B3D91"/>
                </a:solidFill>
                <a:latin typeface="Arial"/>
                <a:ea typeface="Arial"/>
                <a:cs typeface="Arial"/>
                <a:sym typeface="Arial"/>
              </a:rPr>
              <a:t>Diagrama casos de uso</a:t>
            </a:r>
            <a:endParaRPr sz="6000"/>
          </a:p>
        </p:txBody>
      </p:sp>
      <p:sp>
        <p:nvSpPr>
          <p:cNvPr id="177" name="Google Shape;177;p10"/>
          <p:cNvSpPr txBox="1"/>
          <p:nvPr/>
        </p:nvSpPr>
        <p:spPr>
          <a:xfrm>
            <a:off x="666750" y="3925825"/>
            <a:ext cx="6858000" cy="30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99" b="0" i="0" u="none" strike="noStrike" cap="none">
                <a:solidFill>
                  <a:srgbClr val="0B3D91"/>
                </a:solidFill>
                <a:latin typeface="Arial"/>
                <a:ea typeface="Arial"/>
                <a:cs typeface="Arial"/>
                <a:sym typeface="Arial"/>
              </a:rPr>
              <a:t>Representa actores, permisos y funciones principales del sistema.</a:t>
            </a:r>
            <a:endParaRPr sz="2499" b="0" i="0" u="none" strike="noStrike" cap="none">
              <a:solidFill>
                <a:srgbClr val="0B3D9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99">
              <a:solidFill>
                <a:srgbClr val="0B3D91"/>
              </a:solidFill>
            </a:endParaRPr>
          </a:p>
          <a:p>
            <a:pPr marL="0" marR="0" lvl="0" indent="0" algn="l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99" b="0" i="0" u="none" strike="noStrike" cap="none">
                <a:solidFill>
                  <a:srgbClr val="0B3D91"/>
                </a:solidFill>
                <a:latin typeface="Arial"/>
                <a:ea typeface="Arial"/>
                <a:cs typeface="Arial"/>
                <a:sym typeface="Arial"/>
              </a:rPr>
              <a:t>Actores: Empleado, Empleador, Administrador y Base de Datos.</a:t>
            </a:r>
            <a:endParaRPr/>
          </a:p>
          <a:p>
            <a:pPr marL="0" marR="0" lvl="0" indent="0" algn="l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99" b="0" i="0" u="none" strike="noStrike" cap="none">
              <a:solidFill>
                <a:srgbClr val="0B3D9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10"/>
          <p:cNvSpPr/>
          <p:nvPr/>
        </p:nvSpPr>
        <p:spPr>
          <a:xfrm>
            <a:off x="15126673" y="8202354"/>
            <a:ext cx="3023382" cy="3023382"/>
          </a:xfrm>
          <a:custGeom>
            <a:avLst/>
            <a:gdLst/>
            <a:ahLst/>
            <a:cxnLst/>
            <a:rect l="l" t="t" r="r" b="b"/>
            <a:pathLst>
              <a:path w="3023382" h="3023382" extrusionOk="0">
                <a:moveTo>
                  <a:pt x="0" y="0"/>
                </a:moveTo>
                <a:lnTo>
                  <a:pt x="3023382" y="0"/>
                </a:lnTo>
                <a:lnTo>
                  <a:pt x="3023382" y="3023382"/>
                </a:lnTo>
                <a:lnTo>
                  <a:pt x="0" y="302338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s-CL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4F8"/>
        </a:solidFill>
        <a:effectLst/>
      </p:bgPr>
    </p:bg>
    <p:spTree>
      <p:nvGrpSpPr>
        <p:cNvPr id="1" name="Shape 174">
          <a:extLst>
            <a:ext uri="{FF2B5EF4-FFF2-40B4-BE49-F238E27FC236}">
              <a16:creationId xmlns:a16="http://schemas.microsoft.com/office/drawing/2014/main" id="{37290368-FCB8-B7AA-3340-94049E3F55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0">
            <a:extLst>
              <a:ext uri="{FF2B5EF4-FFF2-40B4-BE49-F238E27FC236}">
                <a16:creationId xmlns:a16="http://schemas.microsoft.com/office/drawing/2014/main" id="{78F17AA3-908C-DEC6-6654-6D0B3902CEC9}"/>
              </a:ext>
            </a:extLst>
          </p:cNvPr>
          <p:cNvSpPr txBox="1"/>
          <p:nvPr/>
        </p:nvSpPr>
        <p:spPr>
          <a:xfrm>
            <a:off x="666750" y="742950"/>
            <a:ext cx="127920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 i="0" u="none" strike="noStrike" cap="none" dirty="0" err="1">
                <a:solidFill>
                  <a:srgbClr val="0B3D91"/>
                </a:solidFill>
                <a:latin typeface="Arial"/>
                <a:ea typeface="Arial"/>
                <a:cs typeface="Arial"/>
                <a:sym typeface="Arial"/>
              </a:rPr>
              <a:t>Tecnologías</a:t>
            </a:r>
            <a:r>
              <a:rPr lang="en-US" sz="6000" b="1" i="0" u="none" strike="noStrike" cap="none" dirty="0">
                <a:solidFill>
                  <a:srgbClr val="0B3D9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6000" b="1" i="0" u="none" strike="noStrike" cap="none" dirty="0" err="1">
                <a:solidFill>
                  <a:srgbClr val="0B3D91"/>
                </a:solidFill>
                <a:latin typeface="Arial"/>
                <a:ea typeface="Arial"/>
                <a:cs typeface="Arial"/>
                <a:sym typeface="Arial"/>
              </a:rPr>
              <a:t>utilizadas</a:t>
            </a:r>
            <a:endParaRPr sz="6000" dirty="0"/>
          </a:p>
        </p:txBody>
      </p:sp>
      <p:sp>
        <p:nvSpPr>
          <p:cNvPr id="178" name="Google Shape;178;p10">
            <a:extLst>
              <a:ext uri="{FF2B5EF4-FFF2-40B4-BE49-F238E27FC236}">
                <a16:creationId xmlns:a16="http://schemas.microsoft.com/office/drawing/2014/main" id="{A7A35A82-4B5C-EA7E-5F9F-BC8ADF6B1688}"/>
              </a:ext>
            </a:extLst>
          </p:cNvPr>
          <p:cNvSpPr/>
          <p:nvPr/>
        </p:nvSpPr>
        <p:spPr>
          <a:xfrm>
            <a:off x="15126673" y="8202354"/>
            <a:ext cx="3023382" cy="3023382"/>
          </a:xfrm>
          <a:custGeom>
            <a:avLst/>
            <a:gdLst/>
            <a:ahLst/>
            <a:cxnLst/>
            <a:rect l="l" t="t" r="r" b="b"/>
            <a:pathLst>
              <a:path w="3023382" h="3023382" extrusionOk="0">
                <a:moveTo>
                  <a:pt x="0" y="0"/>
                </a:moveTo>
                <a:lnTo>
                  <a:pt x="3023382" y="0"/>
                </a:lnTo>
                <a:lnTo>
                  <a:pt x="3023382" y="3023382"/>
                </a:lnTo>
                <a:lnTo>
                  <a:pt x="0" y="302338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s-CL"/>
          </a:p>
        </p:txBody>
      </p:sp>
      <p:pic>
        <p:nvPicPr>
          <p:cNvPr id="3" name="Imagen 2" descr="Interfaz de usuario gráfica, Texto, Aplicación, Chat o mensaje de texto&#10;&#10;El contenido generado por IA puede ser incorrecto.">
            <a:extLst>
              <a:ext uri="{FF2B5EF4-FFF2-40B4-BE49-F238E27FC236}">
                <a16:creationId xmlns:a16="http://schemas.microsoft.com/office/drawing/2014/main" id="{11A81004-5F96-640C-102C-0A7F3797E9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5664" y="2345870"/>
            <a:ext cx="9993086" cy="6662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0035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4F8"/>
        </a:solidFill>
        <a:effectLst/>
      </p:bgPr>
    </p:bg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3a55d95a28a_0_0"/>
          <p:cNvSpPr txBox="1"/>
          <p:nvPr/>
        </p:nvSpPr>
        <p:spPr>
          <a:xfrm>
            <a:off x="636850" y="443900"/>
            <a:ext cx="127920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>
                <a:solidFill>
                  <a:srgbClr val="0B3D91"/>
                </a:solidFill>
              </a:rPr>
              <a:t>Arquitectura de la Solución</a:t>
            </a:r>
            <a:endParaRPr sz="6000"/>
          </a:p>
        </p:txBody>
      </p:sp>
      <p:sp>
        <p:nvSpPr>
          <p:cNvPr id="184" name="Google Shape;184;g3a55d95a28a_0_0"/>
          <p:cNvSpPr/>
          <p:nvPr/>
        </p:nvSpPr>
        <p:spPr>
          <a:xfrm>
            <a:off x="15126673" y="8202354"/>
            <a:ext cx="3023382" cy="3023382"/>
          </a:xfrm>
          <a:custGeom>
            <a:avLst/>
            <a:gdLst/>
            <a:ahLst/>
            <a:cxnLst/>
            <a:rect l="l" t="t" r="r" b="b"/>
            <a:pathLst>
              <a:path w="3023382" h="3023382" extrusionOk="0">
                <a:moveTo>
                  <a:pt x="0" y="0"/>
                </a:moveTo>
                <a:lnTo>
                  <a:pt x="3023382" y="0"/>
                </a:lnTo>
                <a:lnTo>
                  <a:pt x="3023382" y="3023382"/>
                </a:lnTo>
                <a:lnTo>
                  <a:pt x="0" y="302338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s-CL"/>
          </a:p>
        </p:txBody>
      </p:sp>
      <p:pic>
        <p:nvPicPr>
          <p:cNvPr id="185" name="Google Shape;185;g3a55d95a28a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13275" y="2040950"/>
            <a:ext cx="8452049" cy="726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4F8"/>
        </a:solidFill>
        <a:effectLst/>
      </p:bgPr>
    </p:bg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3a594b27999_1_7"/>
          <p:cNvSpPr txBox="1"/>
          <p:nvPr/>
        </p:nvSpPr>
        <p:spPr>
          <a:xfrm>
            <a:off x="636850" y="443900"/>
            <a:ext cx="127920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>
                <a:solidFill>
                  <a:srgbClr val="0B3D91"/>
                </a:solidFill>
              </a:rPr>
              <a:t>Código de la Solución</a:t>
            </a:r>
            <a:endParaRPr sz="6000"/>
          </a:p>
        </p:txBody>
      </p:sp>
      <p:sp>
        <p:nvSpPr>
          <p:cNvPr id="191" name="Google Shape;191;g3a594b27999_1_7"/>
          <p:cNvSpPr/>
          <p:nvPr/>
        </p:nvSpPr>
        <p:spPr>
          <a:xfrm>
            <a:off x="15126673" y="8202354"/>
            <a:ext cx="3023382" cy="3023382"/>
          </a:xfrm>
          <a:custGeom>
            <a:avLst/>
            <a:gdLst/>
            <a:ahLst/>
            <a:cxnLst/>
            <a:rect l="l" t="t" r="r" b="b"/>
            <a:pathLst>
              <a:path w="3023382" h="3023382" extrusionOk="0">
                <a:moveTo>
                  <a:pt x="0" y="0"/>
                </a:moveTo>
                <a:lnTo>
                  <a:pt x="3023382" y="0"/>
                </a:lnTo>
                <a:lnTo>
                  <a:pt x="3023382" y="3023382"/>
                </a:lnTo>
                <a:lnTo>
                  <a:pt x="0" y="302338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s-CL"/>
          </a:p>
        </p:txBody>
      </p:sp>
      <p:pic>
        <p:nvPicPr>
          <p:cNvPr id="192" name="Google Shape;192;g3a594b27999_1_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70700" y="1623350"/>
            <a:ext cx="9267825" cy="6153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4F8"/>
        </a:solidFill>
        <a:effectLst/>
      </p:bgPr>
    </p:bg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3a55d95a28a_0_8"/>
          <p:cNvSpPr txBox="1"/>
          <p:nvPr/>
        </p:nvSpPr>
        <p:spPr>
          <a:xfrm>
            <a:off x="636850" y="384100"/>
            <a:ext cx="127920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>
                <a:solidFill>
                  <a:srgbClr val="0B3D91"/>
                </a:solidFill>
              </a:rPr>
              <a:t>Base de datos</a:t>
            </a:r>
            <a:endParaRPr sz="6000"/>
          </a:p>
        </p:txBody>
      </p:sp>
      <p:sp>
        <p:nvSpPr>
          <p:cNvPr id="198" name="Google Shape;198;g3a55d95a28a_0_8"/>
          <p:cNvSpPr/>
          <p:nvPr/>
        </p:nvSpPr>
        <p:spPr>
          <a:xfrm>
            <a:off x="15126673" y="8202354"/>
            <a:ext cx="3023382" cy="3023382"/>
          </a:xfrm>
          <a:custGeom>
            <a:avLst/>
            <a:gdLst/>
            <a:ahLst/>
            <a:cxnLst/>
            <a:rect l="l" t="t" r="r" b="b"/>
            <a:pathLst>
              <a:path w="3023382" h="3023382" extrusionOk="0">
                <a:moveTo>
                  <a:pt x="0" y="0"/>
                </a:moveTo>
                <a:lnTo>
                  <a:pt x="3023382" y="0"/>
                </a:lnTo>
                <a:lnTo>
                  <a:pt x="3023382" y="3023382"/>
                </a:lnTo>
                <a:lnTo>
                  <a:pt x="0" y="302338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s-CL"/>
          </a:p>
        </p:txBody>
      </p:sp>
      <p:pic>
        <p:nvPicPr>
          <p:cNvPr id="199" name="Google Shape;199;g3a55d95a28a_0_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93575" y="1471025"/>
            <a:ext cx="7905750" cy="765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g3a55d95a28a_0_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755400" y="2141725"/>
            <a:ext cx="8454626" cy="5432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4F8"/>
        </a:solidFill>
        <a:effectLst/>
      </p:bgPr>
    </p:bg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1"/>
          <p:cNvSpPr txBox="1"/>
          <p:nvPr/>
        </p:nvSpPr>
        <p:spPr>
          <a:xfrm>
            <a:off x="666750" y="742950"/>
            <a:ext cx="16954500" cy="12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 b="1" i="0" u="none" strike="noStrike" cap="none">
                <a:solidFill>
                  <a:srgbClr val="0B3D91"/>
                </a:solidFill>
                <a:latin typeface="Arial"/>
                <a:ea typeface="Arial"/>
                <a:cs typeface="Arial"/>
                <a:sym typeface="Arial"/>
              </a:rPr>
              <a:t>Software</a:t>
            </a:r>
            <a:endParaRPr/>
          </a:p>
        </p:txBody>
      </p:sp>
      <p:pic>
        <p:nvPicPr>
          <p:cNvPr id="3" name="2025-11-20 17-16-50">
            <a:hlinkClick r:id="" action="ppaction://media"/>
            <a:extLst>
              <a:ext uri="{FF2B5EF4-FFF2-40B4-BE49-F238E27FC236}">
                <a16:creationId xmlns:a16="http://schemas.microsoft.com/office/drawing/2014/main" id="{2DB9392B-44A2-6644-4412-ACADE5DAA3E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427142" y="2316666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278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3"/>
          <p:cNvSpPr txBox="1"/>
          <p:nvPr/>
        </p:nvSpPr>
        <p:spPr>
          <a:xfrm>
            <a:off x="666750" y="742950"/>
            <a:ext cx="9763125" cy="23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 b="1" i="0" u="none" strike="noStrike" cap="none">
                <a:solidFill>
                  <a:srgbClr val="5D8AFF"/>
                </a:solidFill>
                <a:latin typeface="Arial"/>
                <a:ea typeface="Arial"/>
                <a:cs typeface="Arial"/>
                <a:sym typeface="Arial"/>
              </a:rPr>
              <a:t>Conclusión y Reflexión</a:t>
            </a:r>
            <a:endParaRPr/>
          </a:p>
        </p:txBody>
      </p:sp>
      <p:sp>
        <p:nvSpPr>
          <p:cNvPr id="245" name="Google Shape;245;p13"/>
          <p:cNvSpPr/>
          <p:nvPr/>
        </p:nvSpPr>
        <p:spPr>
          <a:xfrm>
            <a:off x="15126673" y="8202354"/>
            <a:ext cx="3023382" cy="3023382"/>
          </a:xfrm>
          <a:custGeom>
            <a:avLst/>
            <a:gdLst/>
            <a:ahLst/>
            <a:cxnLst/>
            <a:rect l="l" t="t" r="r" b="b"/>
            <a:pathLst>
              <a:path w="3023382" h="3023382" extrusionOk="0">
                <a:moveTo>
                  <a:pt x="0" y="0"/>
                </a:moveTo>
                <a:lnTo>
                  <a:pt x="3023382" y="0"/>
                </a:lnTo>
                <a:lnTo>
                  <a:pt x="3023382" y="3023382"/>
                </a:lnTo>
                <a:lnTo>
                  <a:pt x="0" y="302338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s-CL"/>
          </a:p>
        </p:txBody>
      </p:sp>
      <p:sp>
        <p:nvSpPr>
          <p:cNvPr id="246" name="Google Shape;246;p13"/>
          <p:cNvSpPr txBox="1"/>
          <p:nvPr/>
        </p:nvSpPr>
        <p:spPr>
          <a:xfrm>
            <a:off x="8756175" y="177227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13"/>
          <p:cNvSpPr txBox="1"/>
          <p:nvPr/>
        </p:nvSpPr>
        <p:spPr>
          <a:xfrm>
            <a:off x="666750" y="3550500"/>
            <a:ext cx="9216600" cy="3338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50" dirty="0"/>
              <a:t>El </a:t>
            </a:r>
            <a:r>
              <a:rPr lang="en-US" sz="2450" dirty="0" err="1"/>
              <a:t>sistema</a:t>
            </a:r>
            <a:r>
              <a:rPr lang="en-US" sz="2450" dirty="0"/>
              <a:t> </a:t>
            </a:r>
            <a:r>
              <a:rPr lang="en-US" sz="2450" dirty="0" err="1"/>
              <a:t>mejora</a:t>
            </a:r>
            <a:r>
              <a:rPr lang="en-US" sz="2450" dirty="0"/>
              <a:t> la </a:t>
            </a:r>
            <a:r>
              <a:rPr lang="en-US" sz="2450" dirty="0" err="1"/>
              <a:t>eficiencia</a:t>
            </a:r>
            <a:r>
              <a:rPr lang="en-US" sz="2450" dirty="0"/>
              <a:t> </a:t>
            </a:r>
            <a:r>
              <a:rPr lang="en-US" sz="2450" dirty="0" err="1"/>
              <a:t>operativa</a:t>
            </a:r>
            <a:r>
              <a:rPr lang="en-US" sz="2450" dirty="0"/>
              <a:t>, reduce </a:t>
            </a:r>
            <a:r>
              <a:rPr lang="en-US" sz="2450" dirty="0" err="1"/>
              <a:t>errores</a:t>
            </a:r>
            <a:r>
              <a:rPr lang="en-US" sz="2450" dirty="0"/>
              <a:t> y </a:t>
            </a:r>
            <a:r>
              <a:rPr lang="en-US" sz="2450" dirty="0" err="1"/>
              <a:t>permite</a:t>
            </a:r>
            <a:r>
              <a:rPr lang="en-US" sz="2450" dirty="0"/>
              <a:t> </a:t>
            </a:r>
            <a:r>
              <a:rPr lang="en-US" sz="2450" dirty="0" err="1"/>
              <a:t>decisiones</a:t>
            </a:r>
            <a:r>
              <a:rPr lang="en-US" sz="2450" dirty="0"/>
              <a:t> </a:t>
            </a:r>
            <a:r>
              <a:rPr lang="en-US" sz="2450" dirty="0" err="1"/>
              <a:t>basadas</a:t>
            </a:r>
            <a:r>
              <a:rPr lang="en-US" sz="2450" dirty="0"/>
              <a:t> </a:t>
            </a:r>
            <a:r>
              <a:rPr lang="en-US" sz="2450" dirty="0" err="1"/>
              <a:t>en</a:t>
            </a:r>
            <a:r>
              <a:rPr lang="en-US" sz="2450" dirty="0"/>
              <a:t> </a:t>
            </a:r>
            <a:r>
              <a:rPr lang="en-US" sz="2450" dirty="0" err="1"/>
              <a:t>datos</a:t>
            </a:r>
            <a:r>
              <a:rPr lang="en-US" sz="2450" dirty="0"/>
              <a:t>.</a:t>
            </a:r>
            <a:endParaRPr sz="245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50" dirty="0"/>
              <a:t>La </a:t>
            </a:r>
            <a:r>
              <a:rPr lang="en-US" sz="2450" dirty="0" err="1"/>
              <a:t>solución</a:t>
            </a:r>
            <a:r>
              <a:rPr lang="en-US" sz="2450" dirty="0"/>
              <a:t> </a:t>
            </a:r>
            <a:r>
              <a:rPr lang="en-US" sz="2450" dirty="0" err="1"/>
              <a:t>cumple</a:t>
            </a:r>
            <a:r>
              <a:rPr lang="en-US" sz="2450" dirty="0"/>
              <a:t> </a:t>
            </a:r>
            <a:r>
              <a:rPr lang="en-US" sz="2450" dirty="0" err="1"/>
              <a:t>los</a:t>
            </a:r>
            <a:r>
              <a:rPr lang="en-US" sz="2450" dirty="0"/>
              <a:t> </a:t>
            </a:r>
            <a:r>
              <a:rPr lang="en-US" sz="2450" dirty="0" err="1"/>
              <a:t>objetivos</a:t>
            </a:r>
            <a:r>
              <a:rPr lang="en-US" sz="2450" dirty="0"/>
              <a:t> y </a:t>
            </a:r>
            <a:r>
              <a:rPr lang="en-US" sz="2450" dirty="0" err="1"/>
              <a:t>profesionaliza</a:t>
            </a:r>
            <a:r>
              <a:rPr lang="en-US" sz="2450" dirty="0"/>
              <a:t> la </a:t>
            </a:r>
            <a:r>
              <a:rPr lang="en-US" sz="2450" dirty="0" err="1"/>
              <a:t>gestión</a:t>
            </a:r>
            <a:r>
              <a:rPr lang="en-US" sz="2450" dirty="0"/>
              <a:t> interna de la </a:t>
            </a:r>
            <a:r>
              <a:rPr lang="en-US" sz="2450" dirty="0" err="1"/>
              <a:t>corredora</a:t>
            </a:r>
            <a:r>
              <a:rPr lang="en-US" sz="2450" dirty="0"/>
              <a:t>.</a:t>
            </a:r>
            <a:endParaRPr sz="245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50" dirty="0"/>
              <a:t>El </a:t>
            </a:r>
            <a:r>
              <a:rPr lang="en-US" sz="2450" dirty="0" err="1"/>
              <a:t>proyecto</a:t>
            </a:r>
            <a:r>
              <a:rPr lang="en-US" sz="2450" dirty="0"/>
              <a:t> </a:t>
            </a:r>
            <a:r>
              <a:rPr lang="en-US" sz="2450" dirty="0" err="1"/>
              <a:t>integró</a:t>
            </a:r>
            <a:r>
              <a:rPr lang="en-US" sz="2450" dirty="0"/>
              <a:t> </a:t>
            </a:r>
            <a:r>
              <a:rPr lang="en-US" sz="2450" dirty="0" err="1"/>
              <a:t>programación</a:t>
            </a:r>
            <a:r>
              <a:rPr lang="en-US" sz="2450" dirty="0"/>
              <a:t>, bases de </a:t>
            </a:r>
            <a:r>
              <a:rPr lang="en-US" sz="2450" dirty="0" err="1"/>
              <a:t>datos</a:t>
            </a:r>
            <a:r>
              <a:rPr lang="en-US" sz="2450" dirty="0"/>
              <a:t> y </a:t>
            </a:r>
            <a:r>
              <a:rPr lang="en-US" sz="2450" dirty="0" err="1"/>
              <a:t>aseguramiento</a:t>
            </a:r>
            <a:r>
              <a:rPr lang="en-US" sz="2450" dirty="0"/>
              <a:t> de </a:t>
            </a:r>
            <a:r>
              <a:rPr lang="en-US" sz="2450" dirty="0" err="1"/>
              <a:t>calidad</a:t>
            </a:r>
            <a:r>
              <a:rPr lang="en-US" sz="2450" dirty="0"/>
              <a:t> </a:t>
            </a:r>
            <a:r>
              <a:rPr lang="en-US" sz="2450" dirty="0" err="1"/>
              <a:t>en</a:t>
            </a:r>
            <a:r>
              <a:rPr lang="en-US" sz="2450" dirty="0"/>
              <a:t> un </a:t>
            </a:r>
            <a:r>
              <a:rPr lang="en-US" sz="2450" dirty="0" err="1"/>
              <a:t>contexto</a:t>
            </a:r>
            <a:r>
              <a:rPr lang="en-US" sz="2450" dirty="0"/>
              <a:t> real.</a:t>
            </a:r>
            <a:endParaRPr sz="2450" dirty="0"/>
          </a:p>
          <a:p>
            <a:pPr marL="0" marR="0" lvl="0" indent="0" algn="l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99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99" b="0" i="0" u="none" strike="noStrike" cap="none" dirty="0">
              <a:solidFill>
                <a:srgbClr val="0B3D9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14"/>
          <p:cNvSpPr txBox="1"/>
          <p:nvPr/>
        </p:nvSpPr>
        <p:spPr>
          <a:xfrm>
            <a:off x="666750" y="742950"/>
            <a:ext cx="14077950" cy="12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 b="1" i="0" u="none" strike="noStrike" cap="none">
                <a:solidFill>
                  <a:srgbClr val="5D8AFF"/>
                </a:solidFill>
                <a:latin typeface="Arial"/>
                <a:ea typeface="Arial"/>
                <a:cs typeface="Arial"/>
                <a:sym typeface="Arial"/>
              </a:rPr>
              <a:t>Gracias por su Atención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4F8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"/>
          <p:cNvSpPr/>
          <p:nvPr/>
        </p:nvSpPr>
        <p:spPr>
          <a:xfrm>
            <a:off x="2201679" y="2642694"/>
            <a:ext cx="3020759" cy="3460347"/>
          </a:xfrm>
          <a:custGeom>
            <a:avLst/>
            <a:gdLst/>
            <a:ahLst/>
            <a:cxnLst/>
            <a:rect l="l" t="t" r="r" b="b"/>
            <a:pathLst>
              <a:path w="3020759" h="3460347" extrusionOk="0">
                <a:moveTo>
                  <a:pt x="0" y="0"/>
                </a:moveTo>
                <a:lnTo>
                  <a:pt x="3020760" y="0"/>
                </a:lnTo>
                <a:lnTo>
                  <a:pt x="3020760" y="3460347"/>
                </a:lnTo>
                <a:lnTo>
                  <a:pt x="0" y="346034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s-CL"/>
          </a:p>
        </p:txBody>
      </p:sp>
      <p:sp>
        <p:nvSpPr>
          <p:cNvPr id="94" name="Google Shape;94;p2"/>
          <p:cNvSpPr/>
          <p:nvPr/>
        </p:nvSpPr>
        <p:spPr>
          <a:xfrm>
            <a:off x="7544651" y="2872839"/>
            <a:ext cx="3479155" cy="3000058"/>
          </a:xfrm>
          <a:custGeom>
            <a:avLst/>
            <a:gdLst/>
            <a:ahLst/>
            <a:cxnLst/>
            <a:rect l="l" t="t" r="r" b="b"/>
            <a:pathLst>
              <a:path w="3479155" h="3000058" extrusionOk="0">
                <a:moveTo>
                  <a:pt x="0" y="0"/>
                </a:moveTo>
                <a:lnTo>
                  <a:pt x="3479155" y="0"/>
                </a:lnTo>
                <a:lnTo>
                  <a:pt x="3479155" y="3000058"/>
                </a:lnTo>
                <a:lnTo>
                  <a:pt x="0" y="300005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s-CL"/>
          </a:p>
        </p:txBody>
      </p:sp>
      <p:sp>
        <p:nvSpPr>
          <p:cNvPr id="95" name="Google Shape;95;p2"/>
          <p:cNvSpPr/>
          <p:nvPr/>
        </p:nvSpPr>
        <p:spPr>
          <a:xfrm>
            <a:off x="13346006" y="2493463"/>
            <a:ext cx="2106994" cy="3298535"/>
          </a:xfrm>
          <a:custGeom>
            <a:avLst/>
            <a:gdLst/>
            <a:ahLst/>
            <a:cxnLst/>
            <a:rect l="l" t="t" r="r" b="b"/>
            <a:pathLst>
              <a:path w="2106994" h="3298535" extrusionOk="0">
                <a:moveTo>
                  <a:pt x="0" y="0"/>
                </a:moveTo>
                <a:lnTo>
                  <a:pt x="2106994" y="0"/>
                </a:lnTo>
                <a:lnTo>
                  <a:pt x="2106994" y="3298536"/>
                </a:lnTo>
                <a:lnTo>
                  <a:pt x="0" y="32985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s-CL"/>
          </a:p>
        </p:txBody>
      </p:sp>
      <p:sp>
        <p:nvSpPr>
          <p:cNvPr id="96" name="Google Shape;96;p2"/>
          <p:cNvSpPr/>
          <p:nvPr/>
        </p:nvSpPr>
        <p:spPr>
          <a:xfrm>
            <a:off x="15126673" y="8202354"/>
            <a:ext cx="3023382" cy="3023382"/>
          </a:xfrm>
          <a:custGeom>
            <a:avLst/>
            <a:gdLst/>
            <a:ahLst/>
            <a:cxnLst/>
            <a:rect l="l" t="t" r="r" b="b"/>
            <a:pathLst>
              <a:path w="3023382" h="3023382" extrusionOk="0">
                <a:moveTo>
                  <a:pt x="0" y="0"/>
                </a:moveTo>
                <a:lnTo>
                  <a:pt x="3023382" y="0"/>
                </a:lnTo>
                <a:lnTo>
                  <a:pt x="3023382" y="3023382"/>
                </a:lnTo>
                <a:lnTo>
                  <a:pt x="0" y="302338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s-CL"/>
          </a:p>
        </p:txBody>
      </p:sp>
      <p:sp>
        <p:nvSpPr>
          <p:cNvPr id="97" name="Google Shape;97;p2"/>
          <p:cNvSpPr txBox="1"/>
          <p:nvPr/>
        </p:nvSpPr>
        <p:spPr>
          <a:xfrm>
            <a:off x="2201676" y="610950"/>
            <a:ext cx="15717000" cy="10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9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668" b="1" i="0" u="none" strike="noStrike" cap="none">
                <a:solidFill>
                  <a:srgbClr val="0B3D91"/>
                </a:solidFill>
                <a:latin typeface="Arial"/>
                <a:ea typeface="Arial"/>
                <a:cs typeface="Arial"/>
                <a:sym typeface="Arial"/>
              </a:rPr>
              <a:t>Integrantes Equipo de Trabajo​</a:t>
            </a:r>
            <a:endParaRPr/>
          </a:p>
        </p:txBody>
      </p:sp>
      <p:sp>
        <p:nvSpPr>
          <p:cNvPr id="98" name="Google Shape;98;p2"/>
          <p:cNvSpPr txBox="1"/>
          <p:nvPr/>
        </p:nvSpPr>
        <p:spPr>
          <a:xfrm>
            <a:off x="2201675" y="6344525"/>
            <a:ext cx="3203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99" b="1" i="0" u="none" strike="noStrike" cap="none">
                <a:solidFill>
                  <a:srgbClr val="0B3D91"/>
                </a:solidFill>
                <a:latin typeface="Arial"/>
                <a:ea typeface="Arial"/>
                <a:cs typeface="Arial"/>
                <a:sym typeface="Arial"/>
              </a:rPr>
              <a:t>Fabián Balboa</a:t>
            </a:r>
            <a:endParaRPr/>
          </a:p>
        </p:txBody>
      </p:sp>
      <p:sp>
        <p:nvSpPr>
          <p:cNvPr id="99" name="Google Shape;99;p2"/>
          <p:cNvSpPr txBox="1"/>
          <p:nvPr/>
        </p:nvSpPr>
        <p:spPr>
          <a:xfrm>
            <a:off x="1028700" y="8977312"/>
            <a:ext cx="7652639" cy="504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99" b="1" i="0" u="none" strike="noStrike" cap="none">
                <a:solidFill>
                  <a:srgbClr val="0B3D91"/>
                </a:solidFill>
                <a:latin typeface="Arial"/>
                <a:ea typeface="Arial"/>
                <a:cs typeface="Arial"/>
                <a:sym typeface="Arial"/>
              </a:rPr>
              <a:t>Nombre profesor: Lionel Esteban Pizarro</a:t>
            </a:r>
            <a:endParaRPr/>
          </a:p>
        </p:txBody>
      </p:sp>
      <p:sp>
        <p:nvSpPr>
          <p:cNvPr id="100" name="Google Shape;100;p2"/>
          <p:cNvSpPr txBox="1"/>
          <p:nvPr/>
        </p:nvSpPr>
        <p:spPr>
          <a:xfrm>
            <a:off x="7550204" y="6344525"/>
            <a:ext cx="3398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99" b="1" i="0" u="none" strike="noStrike" cap="none">
                <a:solidFill>
                  <a:srgbClr val="0B3D91"/>
                </a:solidFill>
                <a:latin typeface="Arial"/>
                <a:ea typeface="Arial"/>
                <a:cs typeface="Arial"/>
                <a:sym typeface="Arial"/>
              </a:rPr>
              <a:t>Joaquín Rocha</a:t>
            </a:r>
            <a:endParaRPr/>
          </a:p>
        </p:txBody>
      </p:sp>
      <p:sp>
        <p:nvSpPr>
          <p:cNvPr id="101" name="Google Shape;101;p2"/>
          <p:cNvSpPr txBox="1"/>
          <p:nvPr/>
        </p:nvSpPr>
        <p:spPr>
          <a:xfrm>
            <a:off x="13093734" y="6344520"/>
            <a:ext cx="3680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99" b="1" i="0" u="none" strike="noStrike" cap="none">
                <a:solidFill>
                  <a:srgbClr val="0B3D91"/>
                </a:solidFill>
                <a:latin typeface="Arial"/>
                <a:ea typeface="Arial"/>
                <a:cs typeface="Arial"/>
                <a:sym typeface="Arial"/>
              </a:rPr>
              <a:t>Cristian Zamora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4F8"/>
        </a:solid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a558758951_1_2"/>
          <p:cNvSpPr/>
          <p:nvPr/>
        </p:nvSpPr>
        <p:spPr>
          <a:xfrm>
            <a:off x="1976454" y="2412544"/>
            <a:ext cx="3020759" cy="3460347"/>
          </a:xfrm>
          <a:custGeom>
            <a:avLst/>
            <a:gdLst/>
            <a:ahLst/>
            <a:cxnLst/>
            <a:rect l="l" t="t" r="r" b="b"/>
            <a:pathLst>
              <a:path w="3020759" h="3460347" extrusionOk="0">
                <a:moveTo>
                  <a:pt x="0" y="0"/>
                </a:moveTo>
                <a:lnTo>
                  <a:pt x="3020760" y="0"/>
                </a:lnTo>
                <a:lnTo>
                  <a:pt x="3020760" y="3460347"/>
                </a:lnTo>
                <a:lnTo>
                  <a:pt x="0" y="346034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s-CL"/>
          </a:p>
        </p:txBody>
      </p:sp>
      <p:sp>
        <p:nvSpPr>
          <p:cNvPr id="107" name="Google Shape;107;g3a558758951_1_2"/>
          <p:cNvSpPr/>
          <p:nvPr/>
        </p:nvSpPr>
        <p:spPr>
          <a:xfrm>
            <a:off x="7113226" y="2642689"/>
            <a:ext cx="3479155" cy="3000058"/>
          </a:xfrm>
          <a:custGeom>
            <a:avLst/>
            <a:gdLst/>
            <a:ahLst/>
            <a:cxnLst/>
            <a:rect l="l" t="t" r="r" b="b"/>
            <a:pathLst>
              <a:path w="3479155" h="3000058" extrusionOk="0">
                <a:moveTo>
                  <a:pt x="0" y="0"/>
                </a:moveTo>
                <a:lnTo>
                  <a:pt x="3479155" y="0"/>
                </a:lnTo>
                <a:lnTo>
                  <a:pt x="3479155" y="3000058"/>
                </a:lnTo>
                <a:lnTo>
                  <a:pt x="0" y="300005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s-CL"/>
          </a:p>
        </p:txBody>
      </p:sp>
      <p:sp>
        <p:nvSpPr>
          <p:cNvPr id="108" name="Google Shape;108;g3a558758951_1_2"/>
          <p:cNvSpPr/>
          <p:nvPr/>
        </p:nvSpPr>
        <p:spPr>
          <a:xfrm>
            <a:off x="12706931" y="2493450"/>
            <a:ext cx="2106994" cy="3298535"/>
          </a:xfrm>
          <a:custGeom>
            <a:avLst/>
            <a:gdLst/>
            <a:ahLst/>
            <a:cxnLst/>
            <a:rect l="l" t="t" r="r" b="b"/>
            <a:pathLst>
              <a:path w="2106994" h="3298535" extrusionOk="0">
                <a:moveTo>
                  <a:pt x="0" y="0"/>
                </a:moveTo>
                <a:lnTo>
                  <a:pt x="2106994" y="0"/>
                </a:lnTo>
                <a:lnTo>
                  <a:pt x="2106994" y="3298536"/>
                </a:lnTo>
                <a:lnTo>
                  <a:pt x="0" y="32985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s-CL"/>
          </a:p>
        </p:txBody>
      </p:sp>
      <p:sp>
        <p:nvSpPr>
          <p:cNvPr id="109" name="Google Shape;109;g3a558758951_1_2"/>
          <p:cNvSpPr/>
          <p:nvPr/>
        </p:nvSpPr>
        <p:spPr>
          <a:xfrm>
            <a:off x="15126673" y="8202354"/>
            <a:ext cx="3023382" cy="3023382"/>
          </a:xfrm>
          <a:custGeom>
            <a:avLst/>
            <a:gdLst/>
            <a:ahLst/>
            <a:cxnLst/>
            <a:rect l="l" t="t" r="r" b="b"/>
            <a:pathLst>
              <a:path w="3023382" h="3023382" extrusionOk="0">
                <a:moveTo>
                  <a:pt x="0" y="0"/>
                </a:moveTo>
                <a:lnTo>
                  <a:pt x="3023382" y="0"/>
                </a:lnTo>
                <a:lnTo>
                  <a:pt x="3023382" y="3023382"/>
                </a:lnTo>
                <a:lnTo>
                  <a:pt x="0" y="302338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s-CL"/>
          </a:p>
        </p:txBody>
      </p:sp>
      <p:sp>
        <p:nvSpPr>
          <p:cNvPr id="110" name="Google Shape;110;g3a558758951_1_2"/>
          <p:cNvSpPr txBox="1"/>
          <p:nvPr/>
        </p:nvSpPr>
        <p:spPr>
          <a:xfrm>
            <a:off x="2201671" y="610960"/>
            <a:ext cx="13953900" cy="21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9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668" b="1" i="0" u="none" strike="noStrike" cap="none">
                <a:solidFill>
                  <a:srgbClr val="0B3D91"/>
                </a:solidFill>
                <a:latin typeface="Arial"/>
                <a:ea typeface="Arial"/>
                <a:cs typeface="Arial"/>
                <a:sym typeface="Arial"/>
              </a:rPr>
              <a:t>Integrantes Equipo de Trabajo​</a:t>
            </a:r>
            <a:endParaRPr/>
          </a:p>
        </p:txBody>
      </p:sp>
      <p:sp>
        <p:nvSpPr>
          <p:cNvPr id="111" name="Google Shape;111;g3a558758951_1_2"/>
          <p:cNvSpPr txBox="1"/>
          <p:nvPr/>
        </p:nvSpPr>
        <p:spPr>
          <a:xfrm>
            <a:off x="2201671" y="6158979"/>
            <a:ext cx="2570400" cy="10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99" b="1" i="0" u="none" strike="noStrike" cap="none">
                <a:solidFill>
                  <a:srgbClr val="0B3D91"/>
                </a:solidFill>
                <a:latin typeface="Arial"/>
                <a:ea typeface="Arial"/>
                <a:cs typeface="Arial"/>
                <a:sym typeface="Arial"/>
              </a:rPr>
              <a:t>Fabián Balboa</a:t>
            </a:r>
            <a:endParaRPr/>
          </a:p>
        </p:txBody>
      </p:sp>
      <p:sp>
        <p:nvSpPr>
          <p:cNvPr id="112" name="Google Shape;112;g3a558758951_1_2"/>
          <p:cNvSpPr txBox="1"/>
          <p:nvPr/>
        </p:nvSpPr>
        <p:spPr>
          <a:xfrm>
            <a:off x="1028700" y="8977312"/>
            <a:ext cx="7652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99" b="1" i="0" u="none" strike="noStrike" cap="none">
                <a:solidFill>
                  <a:srgbClr val="0B3D91"/>
                </a:solidFill>
                <a:latin typeface="Arial"/>
                <a:ea typeface="Arial"/>
                <a:cs typeface="Arial"/>
                <a:sym typeface="Arial"/>
              </a:rPr>
              <a:t>Nombre profesor: Lionel Esteban Pizarro</a:t>
            </a:r>
            <a:endParaRPr/>
          </a:p>
        </p:txBody>
      </p:sp>
      <p:sp>
        <p:nvSpPr>
          <p:cNvPr id="113" name="Google Shape;113;g3a558758951_1_2"/>
          <p:cNvSpPr txBox="1"/>
          <p:nvPr/>
        </p:nvSpPr>
        <p:spPr>
          <a:xfrm>
            <a:off x="7598938" y="6158979"/>
            <a:ext cx="2570400" cy="10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99" b="1" i="0" u="none" strike="noStrike" cap="none">
                <a:solidFill>
                  <a:srgbClr val="0B3D91"/>
                </a:solidFill>
                <a:latin typeface="Arial"/>
                <a:ea typeface="Arial"/>
                <a:cs typeface="Arial"/>
                <a:sym typeface="Arial"/>
              </a:rPr>
              <a:t>Joaquín Rocha</a:t>
            </a:r>
            <a:endParaRPr/>
          </a:p>
        </p:txBody>
      </p:sp>
      <p:sp>
        <p:nvSpPr>
          <p:cNvPr id="114" name="Google Shape;114;g3a558758951_1_2"/>
          <p:cNvSpPr txBox="1"/>
          <p:nvPr/>
        </p:nvSpPr>
        <p:spPr>
          <a:xfrm>
            <a:off x="12475265" y="6067130"/>
            <a:ext cx="2830500" cy="10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99" b="1" i="0" u="none" strike="noStrike" cap="none">
                <a:solidFill>
                  <a:srgbClr val="0B3D91"/>
                </a:solidFill>
                <a:latin typeface="Arial"/>
                <a:ea typeface="Arial"/>
                <a:cs typeface="Arial"/>
                <a:sym typeface="Arial"/>
              </a:rPr>
              <a:t>Cristian Zamora</a:t>
            </a:r>
            <a:endParaRPr/>
          </a:p>
        </p:txBody>
      </p:sp>
      <p:pic>
        <p:nvPicPr>
          <p:cNvPr id="115" name="Google Shape;115;g3a558758951_1_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0" y="0"/>
            <a:ext cx="18150050" cy="10286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4F8"/>
        </a:solidFill>
        <a:effectLst/>
      </p:bgPr>
    </p:bg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3"/>
          <p:cNvSpPr txBox="1"/>
          <p:nvPr/>
        </p:nvSpPr>
        <p:spPr>
          <a:xfrm>
            <a:off x="393822" y="574550"/>
            <a:ext cx="149067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 i="0" u="none" strike="noStrike" cap="none">
                <a:solidFill>
                  <a:srgbClr val="0B3D91"/>
                </a:solidFill>
                <a:latin typeface="Arial"/>
                <a:ea typeface="Arial"/>
                <a:cs typeface="Arial"/>
                <a:sym typeface="Arial"/>
              </a:rPr>
              <a:t>Contenidos a desarrollar</a:t>
            </a:r>
            <a:endParaRPr sz="6000"/>
          </a:p>
        </p:txBody>
      </p:sp>
      <p:sp>
        <p:nvSpPr>
          <p:cNvPr id="121" name="Google Shape;121;p3"/>
          <p:cNvSpPr txBox="1"/>
          <p:nvPr/>
        </p:nvSpPr>
        <p:spPr>
          <a:xfrm>
            <a:off x="393834" y="2441837"/>
            <a:ext cx="16342200" cy="48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778406" marR="0" lvl="1" indent="-344753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D8AFF"/>
              </a:buClr>
              <a:buSzPts val="2905"/>
              <a:buFont typeface="Arial"/>
              <a:buChar char="•"/>
            </a:pPr>
            <a:r>
              <a:rPr lang="en-US" sz="2905" b="0" i="0" u="none" strike="noStrike" cap="none">
                <a:solidFill>
                  <a:srgbClr val="5D8AFF"/>
                </a:solidFill>
                <a:latin typeface="Arial"/>
                <a:ea typeface="Arial"/>
                <a:cs typeface="Arial"/>
                <a:sym typeface="Arial"/>
              </a:rPr>
              <a:t>Introducción</a:t>
            </a:r>
            <a:endParaRPr sz="700"/>
          </a:p>
          <a:p>
            <a:pPr marL="778406" marR="0" lvl="1" indent="-344753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D8AFF"/>
              </a:buClr>
              <a:buSzPts val="2905"/>
              <a:buFont typeface="Arial"/>
              <a:buChar char="•"/>
            </a:pPr>
            <a:r>
              <a:rPr lang="en-US" sz="2905" b="0" i="0" u="none" strike="noStrike" cap="none">
                <a:solidFill>
                  <a:srgbClr val="5D8AFF"/>
                </a:solidFill>
                <a:latin typeface="Arial"/>
                <a:ea typeface="Arial"/>
                <a:cs typeface="Arial"/>
                <a:sym typeface="Arial"/>
              </a:rPr>
              <a:t>Problemática o situación abordada.</a:t>
            </a:r>
            <a:endParaRPr sz="700"/>
          </a:p>
          <a:p>
            <a:pPr marL="778406" marR="0" lvl="1" indent="-344753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D8AFF"/>
              </a:buClr>
              <a:buSzPts val="2905"/>
              <a:buFont typeface="Arial"/>
              <a:buChar char="•"/>
            </a:pPr>
            <a:r>
              <a:rPr lang="en-US" sz="2905" b="0" i="0" u="none" strike="noStrike" cap="none">
                <a:solidFill>
                  <a:srgbClr val="5D8AFF"/>
                </a:solidFill>
                <a:latin typeface="Arial"/>
                <a:ea typeface="Arial"/>
                <a:cs typeface="Arial"/>
                <a:sym typeface="Arial"/>
              </a:rPr>
              <a:t>Objetivos del Proyecto .</a:t>
            </a:r>
            <a:endParaRPr sz="700"/>
          </a:p>
          <a:p>
            <a:pPr marL="778406" marR="0" lvl="1" indent="-344753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D8AFF"/>
              </a:buClr>
              <a:buSzPts val="2905"/>
              <a:buFont typeface="Arial"/>
              <a:buChar char="•"/>
            </a:pPr>
            <a:r>
              <a:rPr lang="en-US" sz="2905" b="0" i="0" u="none" strike="noStrike" cap="none">
                <a:solidFill>
                  <a:srgbClr val="5D8AFF"/>
                </a:solidFill>
                <a:latin typeface="Arial"/>
                <a:ea typeface="Arial"/>
                <a:cs typeface="Arial"/>
                <a:sym typeface="Arial"/>
              </a:rPr>
              <a:t>Metodología Implementada.</a:t>
            </a:r>
            <a:endParaRPr sz="700"/>
          </a:p>
          <a:p>
            <a:pPr marL="778406" marR="0" lvl="1" indent="-344753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D8AFF"/>
              </a:buClr>
              <a:buSzPts val="2905"/>
              <a:buFont typeface="Arial"/>
              <a:buChar char="•"/>
            </a:pPr>
            <a:r>
              <a:rPr lang="en-US" sz="2905" b="0" i="0" u="none" strike="noStrike" cap="none">
                <a:solidFill>
                  <a:srgbClr val="5D8AFF"/>
                </a:solidFill>
                <a:latin typeface="Arial"/>
                <a:ea typeface="Arial"/>
                <a:cs typeface="Arial"/>
                <a:sym typeface="Arial"/>
              </a:rPr>
              <a:t>Tiempo Asociado al Proyecto.</a:t>
            </a:r>
            <a:endParaRPr sz="700"/>
          </a:p>
          <a:p>
            <a:pPr marL="778406" marR="0" lvl="1" indent="-344753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D8AFF"/>
              </a:buClr>
              <a:buSzPts val="2905"/>
              <a:buFont typeface="Arial"/>
              <a:buChar char="•"/>
            </a:pPr>
            <a:r>
              <a:rPr lang="en-US" sz="2905" b="0" i="0" u="none" strike="noStrike" cap="none">
                <a:solidFill>
                  <a:srgbClr val="5D8AFF"/>
                </a:solidFill>
                <a:latin typeface="Arial"/>
                <a:ea typeface="Arial"/>
                <a:cs typeface="Arial"/>
                <a:sym typeface="Arial"/>
              </a:rPr>
              <a:t>Costo total del Proyecto.</a:t>
            </a:r>
            <a:endParaRPr sz="700"/>
          </a:p>
          <a:p>
            <a:pPr marL="778406" marR="0" lvl="1" indent="-344753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D8AFF"/>
              </a:buClr>
              <a:buSzPts val="2905"/>
              <a:buFont typeface="Arial"/>
              <a:buChar char="•"/>
            </a:pPr>
            <a:r>
              <a:rPr lang="en-US" sz="2905" b="0" i="0" u="none" strike="noStrike" cap="none">
                <a:solidFill>
                  <a:srgbClr val="5D8AFF"/>
                </a:solidFill>
                <a:latin typeface="Arial"/>
                <a:ea typeface="Arial"/>
                <a:cs typeface="Arial"/>
                <a:sym typeface="Arial"/>
              </a:rPr>
              <a:t>Solución Desarrollada </a:t>
            </a:r>
            <a:endParaRPr sz="700"/>
          </a:p>
          <a:p>
            <a:pPr marL="778406" marR="0" lvl="1" indent="-344753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D8AFF"/>
              </a:buClr>
              <a:buSzPts val="2905"/>
              <a:buFont typeface="Arial"/>
              <a:buChar char="•"/>
            </a:pPr>
            <a:r>
              <a:rPr lang="en-US" sz="2905" b="0" i="0" u="none" strike="noStrike" cap="none">
                <a:solidFill>
                  <a:srgbClr val="5D8AFF"/>
                </a:solidFill>
                <a:latin typeface="Arial"/>
                <a:ea typeface="Arial"/>
                <a:cs typeface="Arial"/>
                <a:sym typeface="Arial"/>
              </a:rPr>
              <a:t>Conclusión y Reflexión.</a:t>
            </a:r>
            <a:endParaRPr sz="700"/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605" b="0" i="0" u="none" strike="noStrike" cap="none">
              <a:solidFill>
                <a:srgbClr val="5D8A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3"/>
          <p:cNvSpPr/>
          <p:nvPr/>
        </p:nvSpPr>
        <p:spPr>
          <a:xfrm>
            <a:off x="15126673" y="8202354"/>
            <a:ext cx="3023382" cy="3023382"/>
          </a:xfrm>
          <a:custGeom>
            <a:avLst/>
            <a:gdLst/>
            <a:ahLst/>
            <a:cxnLst/>
            <a:rect l="l" t="t" r="r" b="b"/>
            <a:pathLst>
              <a:path w="3023382" h="3023382" extrusionOk="0">
                <a:moveTo>
                  <a:pt x="0" y="0"/>
                </a:moveTo>
                <a:lnTo>
                  <a:pt x="3023382" y="0"/>
                </a:lnTo>
                <a:lnTo>
                  <a:pt x="3023382" y="3023382"/>
                </a:lnTo>
                <a:lnTo>
                  <a:pt x="0" y="302338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s-CL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4F8"/>
        </a:solidFill>
        <a:effectLst/>
      </p:bgPr>
    </p:bg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4"/>
          <p:cNvSpPr/>
          <p:nvPr/>
        </p:nvSpPr>
        <p:spPr>
          <a:xfrm>
            <a:off x="8385540" y="2145507"/>
            <a:ext cx="9382889" cy="6255259"/>
          </a:xfrm>
          <a:custGeom>
            <a:avLst/>
            <a:gdLst/>
            <a:ahLst/>
            <a:cxnLst/>
            <a:rect l="l" t="t" r="r" b="b"/>
            <a:pathLst>
              <a:path w="9382889" h="6255259" extrusionOk="0">
                <a:moveTo>
                  <a:pt x="0" y="0"/>
                </a:moveTo>
                <a:lnTo>
                  <a:pt x="9382889" y="0"/>
                </a:lnTo>
                <a:lnTo>
                  <a:pt x="9382889" y="6255260"/>
                </a:lnTo>
                <a:lnTo>
                  <a:pt x="0" y="62552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s-CL"/>
          </a:p>
        </p:txBody>
      </p:sp>
      <p:sp>
        <p:nvSpPr>
          <p:cNvPr id="128" name="Google Shape;128;p4"/>
          <p:cNvSpPr txBox="1"/>
          <p:nvPr/>
        </p:nvSpPr>
        <p:spPr>
          <a:xfrm>
            <a:off x="666750" y="742950"/>
            <a:ext cx="97632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 i="0" u="none" strike="noStrike" cap="none">
                <a:solidFill>
                  <a:srgbClr val="0B3D91"/>
                </a:solidFill>
                <a:latin typeface="Arial"/>
                <a:ea typeface="Arial"/>
                <a:cs typeface="Arial"/>
                <a:sym typeface="Arial"/>
              </a:rPr>
              <a:t>Introducción</a:t>
            </a:r>
            <a:endParaRPr sz="6000"/>
          </a:p>
        </p:txBody>
      </p:sp>
      <p:sp>
        <p:nvSpPr>
          <p:cNvPr id="129" name="Google Shape;129;p4"/>
          <p:cNvSpPr txBox="1"/>
          <p:nvPr/>
        </p:nvSpPr>
        <p:spPr>
          <a:xfrm>
            <a:off x="666750" y="3108325"/>
            <a:ext cx="6858000" cy="52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99" b="0" i="0" u="none" strike="noStrike" cap="none">
                <a:solidFill>
                  <a:srgbClr val="0B3D91"/>
                </a:solidFill>
                <a:latin typeface="Arial"/>
                <a:ea typeface="Arial"/>
                <a:cs typeface="Arial"/>
                <a:sym typeface="Arial"/>
              </a:rPr>
              <a:t>Solución informática desarrollada para una corredora de propiedades en La Calera.</a:t>
            </a:r>
            <a:endParaRPr/>
          </a:p>
          <a:p>
            <a:pPr marL="0" marR="0" lvl="0" indent="0" algn="l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99" b="0" i="0" u="none" strike="noStrike" cap="none">
              <a:solidFill>
                <a:srgbClr val="0B3D9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99" b="0" i="0" u="none" strike="noStrike" cap="none">
                <a:solidFill>
                  <a:srgbClr val="0B3D91"/>
                </a:solidFill>
                <a:latin typeface="Arial"/>
                <a:ea typeface="Arial"/>
                <a:cs typeface="Arial"/>
                <a:sym typeface="Arial"/>
              </a:rPr>
              <a:t>La empresa operaba con procesos manuales, dispersión de datos y falta de trazabilidad.</a:t>
            </a:r>
            <a:endParaRPr/>
          </a:p>
          <a:p>
            <a:pPr marL="0" marR="0" lvl="0" indent="0" algn="l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99" b="0" i="0" u="none" strike="noStrike" cap="none">
              <a:solidFill>
                <a:srgbClr val="0B3D9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99" b="0" i="0" u="none" strike="noStrike" cap="none">
                <a:solidFill>
                  <a:srgbClr val="0B3D91"/>
                </a:solidFill>
                <a:latin typeface="Arial"/>
                <a:ea typeface="Arial"/>
                <a:cs typeface="Arial"/>
                <a:sym typeface="Arial"/>
              </a:rPr>
              <a:t>El proyecto implementa un software de escritorio que centraliza y automatiza la gestión interna.</a:t>
            </a:r>
            <a:endParaRPr/>
          </a:p>
          <a:p>
            <a:pPr marL="0" marR="0" lvl="0" indent="0" algn="l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99" b="0" i="0" u="none" strike="noStrike" cap="none">
              <a:solidFill>
                <a:srgbClr val="0B3D9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4"/>
          <p:cNvSpPr/>
          <p:nvPr/>
        </p:nvSpPr>
        <p:spPr>
          <a:xfrm>
            <a:off x="15126673" y="8202354"/>
            <a:ext cx="3023382" cy="3023382"/>
          </a:xfrm>
          <a:custGeom>
            <a:avLst/>
            <a:gdLst/>
            <a:ahLst/>
            <a:cxnLst/>
            <a:rect l="l" t="t" r="r" b="b"/>
            <a:pathLst>
              <a:path w="3023382" h="3023382" extrusionOk="0">
                <a:moveTo>
                  <a:pt x="0" y="0"/>
                </a:moveTo>
                <a:lnTo>
                  <a:pt x="3023382" y="0"/>
                </a:lnTo>
                <a:lnTo>
                  <a:pt x="3023382" y="3023382"/>
                </a:lnTo>
                <a:lnTo>
                  <a:pt x="0" y="302338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s-CL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4F8"/>
        </a:solidFill>
        <a:effectLst/>
      </p:bgPr>
    </p:bg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5"/>
          <p:cNvSpPr/>
          <p:nvPr/>
        </p:nvSpPr>
        <p:spPr>
          <a:xfrm>
            <a:off x="8222364" y="2699407"/>
            <a:ext cx="9436124" cy="5613873"/>
          </a:xfrm>
          <a:custGeom>
            <a:avLst/>
            <a:gdLst/>
            <a:ahLst/>
            <a:cxnLst/>
            <a:rect l="l" t="t" r="r" b="b"/>
            <a:pathLst>
              <a:path w="9436124" h="5613873" extrusionOk="0">
                <a:moveTo>
                  <a:pt x="0" y="0"/>
                </a:moveTo>
                <a:lnTo>
                  <a:pt x="9436124" y="0"/>
                </a:lnTo>
                <a:lnTo>
                  <a:pt x="9436124" y="5613873"/>
                </a:lnTo>
                <a:lnTo>
                  <a:pt x="0" y="561387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1002" b="-1633"/>
            </a:stretch>
          </a:blipFill>
          <a:ln>
            <a:noFill/>
          </a:ln>
        </p:spPr>
        <p:txBody>
          <a:bodyPr/>
          <a:lstStyle/>
          <a:p>
            <a:endParaRPr lang="es-CL"/>
          </a:p>
        </p:txBody>
      </p:sp>
      <p:sp>
        <p:nvSpPr>
          <p:cNvPr id="136" name="Google Shape;136;p5"/>
          <p:cNvSpPr txBox="1"/>
          <p:nvPr/>
        </p:nvSpPr>
        <p:spPr>
          <a:xfrm>
            <a:off x="666750" y="595651"/>
            <a:ext cx="162897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9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 i="0" u="none" strike="noStrike" cap="none">
                <a:solidFill>
                  <a:srgbClr val="0B3D91"/>
                </a:solidFill>
                <a:latin typeface="Arial"/>
                <a:ea typeface="Arial"/>
                <a:cs typeface="Arial"/>
                <a:sym typeface="Arial"/>
              </a:rPr>
              <a:t>Problemática o situación abordada.</a:t>
            </a:r>
            <a:endParaRPr sz="6000"/>
          </a:p>
        </p:txBody>
      </p:sp>
      <p:sp>
        <p:nvSpPr>
          <p:cNvPr id="137" name="Google Shape;137;p5"/>
          <p:cNvSpPr txBox="1"/>
          <p:nvPr/>
        </p:nvSpPr>
        <p:spPr>
          <a:xfrm>
            <a:off x="666750" y="3428998"/>
            <a:ext cx="6858000" cy="415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539749" marR="0" lvl="1" indent="-269874" algn="l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0B3D91"/>
              </a:buClr>
              <a:buSzPts val="2499"/>
              <a:buFont typeface="Arial"/>
              <a:buChar char="•"/>
            </a:pPr>
            <a:r>
              <a:rPr lang="en-US" sz="2499" b="0" i="0" u="none" strike="noStrike" cap="none">
                <a:solidFill>
                  <a:srgbClr val="0B3D91"/>
                </a:solidFill>
                <a:latin typeface="Arial"/>
                <a:ea typeface="Arial"/>
                <a:cs typeface="Arial"/>
                <a:sym typeface="Arial"/>
              </a:rPr>
              <a:t>Duplicidad y pérdida de información.</a:t>
            </a:r>
            <a:endParaRPr/>
          </a:p>
          <a:p>
            <a:pPr marL="0" marR="0" lvl="0" indent="0" algn="l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99" b="0" i="0" u="none" strike="noStrike" cap="none">
              <a:solidFill>
                <a:srgbClr val="0B3D9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39749" marR="0" lvl="1" indent="-269874" algn="l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0B3D91"/>
              </a:buClr>
              <a:buSzPts val="2499"/>
              <a:buFont typeface="Arial"/>
              <a:buChar char="•"/>
            </a:pPr>
            <a:r>
              <a:rPr lang="en-US" sz="2499" b="0" i="0" u="none" strike="noStrike" cap="none">
                <a:solidFill>
                  <a:srgbClr val="0B3D91"/>
                </a:solidFill>
                <a:latin typeface="Arial"/>
                <a:ea typeface="Arial"/>
                <a:cs typeface="Arial"/>
                <a:sym typeface="Arial"/>
              </a:rPr>
              <a:t>Procesos lentos y manuales.</a:t>
            </a:r>
            <a:endParaRPr/>
          </a:p>
          <a:p>
            <a:pPr marL="0" marR="0" lvl="0" indent="0" algn="l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99" b="0" i="0" u="none" strike="noStrike" cap="none">
              <a:solidFill>
                <a:srgbClr val="0B3D9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39749" marR="0" lvl="1" indent="-269874" algn="l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0B3D91"/>
              </a:buClr>
              <a:buSzPts val="2499"/>
              <a:buFont typeface="Arial"/>
              <a:buChar char="•"/>
            </a:pPr>
            <a:r>
              <a:rPr lang="en-US" sz="2499" b="0" i="0" u="none" strike="noStrike" cap="none">
                <a:solidFill>
                  <a:srgbClr val="0B3D91"/>
                </a:solidFill>
                <a:latin typeface="Arial"/>
                <a:ea typeface="Arial"/>
                <a:cs typeface="Arial"/>
                <a:sym typeface="Arial"/>
              </a:rPr>
              <a:t>Falta de reportes y control de operaciones.</a:t>
            </a:r>
            <a:endParaRPr/>
          </a:p>
          <a:p>
            <a:pPr marL="0" marR="0" lvl="0" indent="0" algn="l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99" b="0" i="0" u="none" strike="noStrike" cap="none">
              <a:solidFill>
                <a:srgbClr val="0B3D9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39749" marR="0" lvl="1" indent="-269874" algn="l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0B3D91"/>
              </a:buClr>
              <a:buSzPts val="2499"/>
              <a:buFont typeface="Arial"/>
              <a:buChar char="•"/>
            </a:pPr>
            <a:r>
              <a:rPr lang="en-US" sz="2499" b="0" i="0" u="none" strike="noStrike" cap="none">
                <a:solidFill>
                  <a:srgbClr val="0B3D91"/>
                </a:solidFill>
                <a:latin typeface="Arial"/>
                <a:ea typeface="Arial"/>
                <a:cs typeface="Arial"/>
                <a:sym typeface="Arial"/>
              </a:rPr>
              <a:t>Dificultad en la toma de decisiones.</a:t>
            </a:r>
            <a:endParaRPr/>
          </a:p>
          <a:p>
            <a:pPr marL="0" marR="0" lvl="0" indent="0" algn="l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99" b="0" i="0" u="none" strike="noStrike" cap="none">
              <a:solidFill>
                <a:srgbClr val="0B3D9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5"/>
          <p:cNvSpPr/>
          <p:nvPr/>
        </p:nvSpPr>
        <p:spPr>
          <a:xfrm>
            <a:off x="15126673" y="8202354"/>
            <a:ext cx="3023382" cy="3023382"/>
          </a:xfrm>
          <a:custGeom>
            <a:avLst/>
            <a:gdLst/>
            <a:ahLst/>
            <a:cxnLst/>
            <a:rect l="l" t="t" r="r" b="b"/>
            <a:pathLst>
              <a:path w="3023382" h="3023382" extrusionOk="0">
                <a:moveTo>
                  <a:pt x="0" y="0"/>
                </a:moveTo>
                <a:lnTo>
                  <a:pt x="3023382" y="0"/>
                </a:lnTo>
                <a:lnTo>
                  <a:pt x="3023382" y="3023382"/>
                </a:lnTo>
                <a:lnTo>
                  <a:pt x="0" y="302338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s-CL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4F8"/>
        </a:solidFill>
        <a:effectLst/>
      </p:bgPr>
    </p:bg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6"/>
          <p:cNvSpPr/>
          <p:nvPr/>
        </p:nvSpPr>
        <p:spPr>
          <a:xfrm>
            <a:off x="10058718" y="2988864"/>
            <a:ext cx="7879675" cy="5249834"/>
          </a:xfrm>
          <a:custGeom>
            <a:avLst/>
            <a:gdLst/>
            <a:ahLst/>
            <a:cxnLst/>
            <a:rect l="l" t="t" r="r" b="b"/>
            <a:pathLst>
              <a:path w="7879675" h="5249834" extrusionOk="0">
                <a:moveTo>
                  <a:pt x="0" y="0"/>
                </a:moveTo>
                <a:lnTo>
                  <a:pt x="7879676" y="0"/>
                </a:lnTo>
                <a:lnTo>
                  <a:pt x="7879676" y="5249834"/>
                </a:lnTo>
                <a:lnTo>
                  <a:pt x="0" y="524983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s-CL"/>
          </a:p>
        </p:txBody>
      </p:sp>
      <p:sp>
        <p:nvSpPr>
          <p:cNvPr id="144" name="Google Shape;144;p6"/>
          <p:cNvSpPr/>
          <p:nvPr/>
        </p:nvSpPr>
        <p:spPr>
          <a:xfrm>
            <a:off x="349606" y="2988864"/>
            <a:ext cx="7704045" cy="5132820"/>
          </a:xfrm>
          <a:custGeom>
            <a:avLst/>
            <a:gdLst/>
            <a:ahLst/>
            <a:cxnLst/>
            <a:rect l="l" t="t" r="r" b="b"/>
            <a:pathLst>
              <a:path w="7704045" h="5132820" extrusionOk="0">
                <a:moveTo>
                  <a:pt x="0" y="0"/>
                </a:moveTo>
                <a:lnTo>
                  <a:pt x="7704045" y="0"/>
                </a:lnTo>
                <a:lnTo>
                  <a:pt x="7704045" y="5132820"/>
                </a:lnTo>
                <a:lnTo>
                  <a:pt x="0" y="513282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s-CL"/>
          </a:p>
        </p:txBody>
      </p:sp>
      <p:sp>
        <p:nvSpPr>
          <p:cNvPr id="145" name="Google Shape;145;p6"/>
          <p:cNvSpPr txBox="1"/>
          <p:nvPr/>
        </p:nvSpPr>
        <p:spPr>
          <a:xfrm>
            <a:off x="666750" y="656884"/>
            <a:ext cx="166899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 i="0" u="none" strike="noStrike" cap="none">
                <a:solidFill>
                  <a:srgbClr val="0B3D91"/>
                </a:solidFill>
                <a:latin typeface="Arial"/>
                <a:ea typeface="Arial"/>
                <a:cs typeface="Arial"/>
                <a:sym typeface="Arial"/>
              </a:rPr>
              <a:t>Objetivos del Proyecto </a:t>
            </a:r>
            <a:endParaRPr sz="6000"/>
          </a:p>
        </p:txBody>
      </p:sp>
      <p:sp>
        <p:nvSpPr>
          <p:cNvPr id="146" name="Google Shape;146;p6"/>
          <p:cNvSpPr/>
          <p:nvPr/>
        </p:nvSpPr>
        <p:spPr>
          <a:xfrm>
            <a:off x="15126673" y="8202354"/>
            <a:ext cx="3023382" cy="3023382"/>
          </a:xfrm>
          <a:custGeom>
            <a:avLst/>
            <a:gdLst/>
            <a:ahLst/>
            <a:cxnLst/>
            <a:rect l="l" t="t" r="r" b="b"/>
            <a:pathLst>
              <a:path w="3023382" h="3023382" extrusionOk="0">
                <a:moveTo>
                  <a:pt x="0" y="0"/>
                </a:moveTo>
                <a:lnTo>
                  <a:pt x="3023382" y="0"/>
                </a:lnTo>
                <a:lnTo>
                  <a:pt x="3023382" y="3023382"/>
                </a:lnTo>
                <a:lnTo>
                  <a:pt x="0" y="302338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s-CL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4F8"/>
        </a:solidFill>
        <a:effectLst/>
      </p:bgPr>
    </p:bg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7"/>
          <p:cNvSpPr/>
          <p:nvPr/>
        </p:nvSpPr>
        <p:spPr>
          <a:xfrm>
            <a:off x="1853789" y="3301706"/>
            <a:ext cx="8712661" cy="6385223"/>
          </a:xfrm>
          <a:custGeom>
            <a:avLst/>
            <a:gdLst/>
            <a:ahLst/>
            <a:cxnLst/>
            <a:rect l="l" t="t" r="r" b="b"/>
            <a:pathLst>
              <a:path w="8712661" h="6385223" extrusionOk="0">
                <a:moveTo>
                  <a:pt x="0" y="0"/>
                </a:moveTo>
                <a:lnTo>
                  <a:pt x="8712661" y="0"/>
                </a:lnTo>
                <a:lnTo>
                  <a:pt x="8712661" y="6385223"/>
                </a:lnTo>
                <a:lnTo>
                  <a:pt x="0" y="638522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s-CL"/>
          </a:p>
        </p:txBody>
      </p:sp>
      <p:sp>
        <p:nvSpPr>
          <p:cNvPr id="152" name="Google Shape;152;p7"/>
          <p:cNvSpPr/>
          <p:nvPr/>
        </p:nvSpPr>
        <p:spPr>
          <a:xfrm>
            <a:off x="12268927" y="3795485"/>
            <a:ext cx="3907651" cy="3907651"/>
          </a:xfrm>
          <a:custGeom>
            <a:avLst/>
            <a:gdLst/>
            <a:ahLst/>
            <a:cxnLst/>
            <a:rect l="l" t="t" r="r" b="b"/>
            <a:pathLst>
              <a:path w="3907651" h="3907651" extrusionOk="0">
                <a:moveTo>
                  <a:pt x="0" y="0"/>
                </a:moveTo>
                <a:lnTo>
                  <a:pt x="3907651" y="0"/>
                </a:lnTo>
                <a:lnTo>
                  <a:pt x="3907651" y="3907651"/>
                </a:lnTo>
                <a:lnTo>
                  <a:pt x="0" y="390765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s-CL"/>
          </a:p>
        </p:txBody>
      </p:sp>
      <p:sp>
        <p:nvSpPr>
          <p:cNvPr id="153" name="Google Shape;153;p7"/>
          <p:cNvSpPr txBox="1"/>
          <p:nvPr/>
        </p:nvSpPr>
        <p:spPr>
          <a:xfrm>
            <a:off x="799047" y="666409"/>
            <a:ext cx="166899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 i="0" u="none" strike="noStrike" cap="none">
                <a:solidFill>
                  <a:srgbClr val="0B3D91"/>
                </a:solidFill>
                <a:latin typeface="Arial"/>
                <a:ea typeface="Arial"/>
                <a:cs typeface="Arial"/>
                <a:sym typeface="Arial"/>
              </a:rPr>
              <a:t>Metodología Implementada. </a:t>
            </a:r>
            <a:endParaRPr sz="6000"/>
          </a:p>
        </p:txBody>
      </p:sp>
      <p:sp>
        <p:nvSpPr>
          <p:cNvPr id="154" name="Google Shape;154;p7"/>
          <p:cNvSpPr txBox="1"/>
          <p:nvPr/>
        </p:nvSpPr>
        <p:spPr>
          <a:xfrm>
            <a:off x="910426" y="2380322"/>
            <a:ext cx="6858000" cy="504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99" b="1" i="0" u="none" strike="noStrike" cap="none">
                <a:solidFill>
                  <a:srgbClr val="0B3D91"/>
                </a:solidFill>
                <a:latin typeface="Arial"/>
                <a:ea typeface="Arial"/>
                <a:cs typeface="Arial"/>
                <a:sym typeface="Arial"/>
              </a:rPr>
              <a:t>Modelo Cascada</a:t>
            </a:r>
            <a:endParaRPr/>
          </a:p>
        </p:txBody>
      </p:sp>
      <p:sp>
        <p:nvSpPr>
          <p:cNvPr id="155" name="Google Shape;155;p7"/>
          <p:cNvSpPr txBox="1"/>
          <p:nvPr/>
        </p:nvSpPr>
        <p:spPr>
          <a:xfrm>
            <a:off x="10232284" y="2571578"/>
            <a:ext cx="7684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99" b="1" i="0" u="none" strike="noStrike" cap="none">
                <a:solidFill>
                  <a:srgbClr val="0B3D91"/>
                </a:solidFill>
                <a:latin typeface="Arial"/>
                <a:ea typeface="Arial"/>
                <a:cs typeface="Arial"/>
                <a:sym typeface="Arial"/>
              </a:rPr>
              <a:t>¿Por qué Cascada y no otra </a:t>
            </a:r>
            <a:r>
              <a:rPr lang="en-US" sz="2999" b="1">
                <a:solidFill>
                  <a:srgbClr val="0B3D91"/>
                </a:solidFill>
              </a:rPr>
              <a:t>metodología</a:t>
            </a:r>
            <a:r>
              <a:rPr lang="en-US" sz="2999" b="1" i="0" u="none" strike="noStrike" cap="none">
                <a:solidFill>
                  <a:srgbClr val="0B3D91"/>
                </a:solidFill>
                <a:latin typeface="Arial"/>
                <a:ea typeface="Arial"/>
                <a:cs typeface="Arial"/>
                <a:sym typeface="Arial"/>
              </a:rPr>
              <a:t>?</a:t>
            </a:r>
            <a:endParaRPr/>
          </a:p>
        </p:txBody>
      </p:sp>
      <p:sp>
        <p:nvSpPr>
          <p:cNvPr id="156" name="Google Shape;156;p7"/>
          <p:cNvSpPr/>
          <p:nvPr/>
        </p:nvSpPr>
        <p:spPr>
          <a:xfrm>
            <a:off x="15126673" y="8202354"/>
            <a:ext cx="3023382" cy="3023382"/>
          </a:xfrm>
          <a:custGeom>
            <a:avLst/>
            <a:gdLst/>
            <a:ahLst/>
            <a:cxnLst/>
            <a:rect l="l" t="t" r="r" b="b"/>
            <a:pathLst>
              <a:path w="3023382" h="3023382" extrusionOk="0">
                <a:moveTo>
                  <a:pt x="0" y="0"/>
                </a:moveTo>
                <a:lnTo>
                  <a:pt x="3023382" y="0"/>
                </a:lnTo>
                <a:lnTo>
                  <a:pt x="3023382" y="3023382"/>
                </a:lnTo>
                <a:lnTo>
                  <a:pt x="0" y="302338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s-CL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4F8"/>
        </a:solidFill>
        <a:effectLst/>
      </p:bgPr>
    </p:bg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8"/>
          <p:cNvSpPr/>
          <p:nvPr/>
        </p:nvSpPr>
        <p:spPr>
          <a:xfrm>
            <a:off x="2808727" y="2131118"/>
            <a:ext cx="12670545" cy="7127182"/>
          </a:xfrm>
          <a:custGeom>
            <a:avLst/>
            <a:gdLst/>
            <a:ahLst/>
            <a:cxnLst/>
            <a:rect l="l" t="t" r="r" b="b"/>
            <a:pathLst>
              <a:path w="12670545" h="7127182" extrusionOk="0">
                <a:moveTo>
                  <a:pt x="0" y="0"/>
                </a:moveTo>
                <a:lnTo>
                  <a:pt x="12670546" y="0"/>
                </a:lnTo>
                <a:lnTo>
                  <a:pt x="12670546" y="7127182"/>
                </a:lnTo>
                <a:lnTo>
                  <a:pt x="0" y="712718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s-CL"/>
          </a:p>
        </p:txBody>
      </p:sp>
      <p:sp>
        <p:nvSpPr>
          <p:cNvPr id="162" name="Google Shape;162;p8"/>
          <p:cNvSpPr txBox="1"/>
          <p:nvPr/>
        </p:nvSpPr>
        <p:spPr>
          <a:xfrm>
            <a:off x="799047" y="556036"/>
            <a:ext cx="166899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 i="0" u="none" strike="noStrike" cap="none">
                <a:solidFill>
                  <a:srgbClr val="0B3D91"/>
                </a:solidFill>
                <a:latin typeface="Arial"/>
                <a:ea typeface="Arial"/>
                <a:cs typeface="Arial"/>
                <a:sym typeface="Arial"/>
              </a:rPr>
              <a:t>Tiempo Asociado al Proyecto.</a:t>
            </a:r>
            <a:endParaRPr sz="6000"/>
          </a:p>
        </p:txBody>
      </p:sp>
      <p:sp>
        <p:nvSpPr>
          <p:cNvPr id="163" name="Google Shape;163;p8"/>
          <p:cNvSpPr/>
          <p:nvPr/>
        </p:nvSpPr>
        <p:spPr>
          <a:xfrm>
            <a:off x="15126673" y="8202354"/>
            <a:ext cx="3023382" cy="3023382"/>
          </a:xfrm>
          <a:custGeom>
            <a:avLst/>
            <a:gdLst/>
            <a:ahLst/>
            <a:cxnLst/>
            <a:rect l="l" t="t" r="r" b="b"/>
            <a:pathLst>
              <a:path w="3023382" h="3023382" extrusionOk="0">
                <a:moveTo>
                  <a:pt x="0" y="0"/>
                </a:moveTo>
                <a:lnTo>
                  <a:pt x="3023382" y="0"/>
                </a:lnTo>
                <a:lnTo>
                  <a:pt x="3023382" y="3023382"/>
                </a:lnTo>
                <a:lnTo>
                  <a:pt x="0" y="302338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s-CL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</TotalTime>
  <Words>270</Words>
  <Application>Microsoft Office PowerPoint</Application>
  <PresentationFormat>Personalizado</PresentationFormat>
  <Paragraphs>55</Paragraphs>
  <Slides>18</Slides>
  <Notes>18</Notes>
  <HiddenSlides>0</HiddenSlides>
  <MMClips>1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18</vt:i4>
      </vt:variant>
    </vt:vector>
  </HeadingPairs>
  <TitlesOfParts>
    <vt:vector size="22" baseType="lpstr">
      <vt:lpstr>Aptos</vt:lpstr>
      <vt:lpstr>Aptos Display</vt:lpstr>
      <vt:lpstr>Arial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pllo</dc:creator>
  <cp:lastModifiedBy>JOAQUIN . ROCHA FIGUEROA</cp:lastModifiedBy>
  <cp:revision>4</cp:revision>
  <dcterms:created xsi:type="dcterms:W3CDTF">2006-08-16T00:00:00Z</dcterms:created>
  <dcterms:modified xsi:type="dcterms:W3CDTF">2025-12-02T02:33:15Z</dcterms:modified>
</cp:coreProperties>
</file>